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7" r:id="rId11"/>
    <p:sldId id="26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78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8/24/2009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8/24/2009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8/24/2009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8/24/2009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PROVERBS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PROVERBS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 “Emblematic” parallelism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57150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convex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PROVERBS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199" y="685800"/>
            <a:ext cx="7696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Train up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</a:t>
            </a:r>
            <a:r>
              <a:rPr lang="en-US" sz="3200" b="1" i="1" dirty="0" err="1" smtClean="0">
                <a:solidFill>
                  <a:schemeClr val="bg1"/>
                </a:solidFill>
              </a:rPr>
              <a:t>chanak</a:t>
            </a:r>
            <a:r>
              <a:rPr lang="en-US" sz="3200" dirty="0" smtClean="0">
                <a:latin typeface="+mj-lt"/>
              </a:rPr>
              <a:t> – dedication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20555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Literally, </a:t>
            </a:r>
            <a:r>
              <a:rPr lang="en-US" sz="3200" i="1" dirty="0" smtClean="0">
                <a:latin typeface="+mj-lt"/>
              </a:rPr>
              <a:t>according to his way</a:t>
            </a:r>
            <a:endParaRPr lang="en-US" sz="3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PROVERBS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199" y="685800"/>
            <a:ext cx="76962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"Worldly fear of the Lord is the fear that He might hurt me;</a:t>
            </a:r>
            <a:endParaRPr lang="en-US" sz="32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Ray Stedman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1690048"/>
            <a:ext cx="586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Godly fear of the Lord is the fear that I might hurt Him"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 tmFilter="0,0; .5, 0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8" grpId="2"/>
      <p:bldP spid="4" grpId="0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5867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Magneto" pitchFamily="82" charset="0"/>
              </a:rPr>
              <a:t>He spoke three thousand proverbs, and his songs were one thousand and five.</a:t>
            </a:r>
            <a:endParaRPr lang="en-US" sz="3200" i="1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PROVERBS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1 Kings 4.32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" y="2713704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513 in Proverbs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 tmFilter="0,0; .5, 0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2" grpId="0"/>
      <p:bldP spid="13" grpId="0"/>
      <p:bldP spid="1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Magneto" pitchFamily="82" charset="0"/>
              </a:rPr>
              <a:t>The proverbs of Solomon</a:t>
            </a:r>
            <a:endParaRPr lang="en-US" sz="3200" i="1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192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LXX ~ </a:t>
            </a:r>
            <a:r>
              <a:rPr lang="en-US" sz="3200" dirty="0" err="1" smtClean="0">
                <a:solidFill>
                  <a:schemeClr val="bg1"/>
                </a:solidFill>
                <a:latin typeface="Magneto" pitchFamily="82" charset="0"/>
              </a:rPr>
              <a:t>paroimia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PROVERBS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7526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Hebrew ~ </a:t>
            </a:r>
            <a:r>
              <a:rPr lang="en-US" sz="3200" dirty="0" err="1" smtClean="0">
                <a:solidFill>
                  <a:schemeClr val="bg1"/>
                </a:solidFill>
                <a:latin typeface="Magneto" pitchFamily="82" charset="0"/>
              </a:rPr>
              <a:t>mashal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5181600" y="1371600"/>
            <a:ext cx="304800" cy="9144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562600" y="152154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parable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2286000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From the Latin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pro</a:t>
            </a:r>
            <a:r>
              <a:rPr lang="en-US" sz="3200" dirty="0" smtClean="0">
                <a:latin typeface="+mj-lt"/>
              </a:rPr>
              <a:t> (</a:t>
            </a:r>
            <a:r>
              <a:rPr lang="en-US" sz="3200" i="1" dirty="0" smtClean="0">
                <a:latin typeface="+mj-lt"/>
              </a:rPr>
              <a:t>instead of</a:t>
            </a:r>
            <a:r>
              <a:rPr lang="en-US" sz="3200" dirty="0" smtClean="0">
                <a:latin typeface="+mj-lt"/>
              </a:rPr>
              <a:t>) + </a:t>
            </a:r>
            <a:r>
              <a:rPr lang="en-US" sz="3200" i="1" dirty="0" err="1" smtClean="0">
                <a:solidFill>
                  <a:schemeClr val="bg1"/>
                </a:solidFill>
                <a:latin typeface="+mj-lt"/>
              </a:rPr>
              <a:t>verba</a:t>
            </a:r>
            <a:r>
              <a:rPr lang="en-US" sz="3200" dirty="0" smtClean="0">
                <a:latin typeface="+mj-lt"/>
              </a:rPr>
              <a:t> (</a:t>
            </a:r>
            <a:r>
              <a:rPr lang="en-US" sz="3200" i="1" dirty="0" smtClean="0">
                <a:latin typeface="+mj-lt"/>
              </a:rPr>
              <a:t>words</a:t>
            </a:r>
            <a:r>
              <a:rPr lang="en-US" sz="3200" dirty="0" smtClean="0">
                <a:latin typeface="+mj-lt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" y="3764340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Hence, </a:t>
            </a:r>
            <a:r>
              <a:rPr lang="en-US" sz="3200" i="1" dirty="0" smtClean="0">
                <a:latin typeface="+mj-lt"/>
              </a:rPr>
              <a:t>instead of many words</a:t>
            </a:r>
            <a:endParaRPr lang="en-US" sz="3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7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8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2" grpId="2"/>
      <p:bldP spid="6" grpId="0"/>
      <p:bldP spid="6" grpId="1"/>
      <p:bldP spid="6" grpId="2"/>
      <p:bldP spid="7" grpId="0" animBg="1"/>
      <p:bldP spid="7" grpId="1" animBg="1"/>
      <p:bldP spid="7" grpId="2" animBg="1"/>
      <p:bldP spid="9" grpId="0"/>
      <p:bldP spid="9" grpId="1"/>
      <p:bldP spid="9" grpId="2"/>
      <p:bldP spid="10" grpId="0"/>
      <p:bldP spid="10" grpId="1"/>
      <p:bldP spid="10" grpId="2"/>
      <p:bldP spid="13" grpId="0"/>
      <p:bldP spid="1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PROVERBS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199" y="685800"/>
            <a:ext cx="2362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Job</a:t>
            </a:r>
            <a:r>
              <a:rPr lang="en-US" sz="2800" dirty="0" smtClean="0">
                <a:latin typeface="Magneto" pitchFamily="82" charset="0"/>
              </a:rPr>
              <a:t> ~</a:t>
            </a:r>
            <a:endParaRPr lang="en-US" sz="2800" dirty="0">
              <a:solidFill>
                <a:srgbClr val="FFFF00"/>
              </a:solidFill>
              <a:latin typeface="Magneto" pitchFamily="8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261" y="1573093"/>
            <a:ext cx="3304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Psalms</a:t>
            </a:r>
            <a:r>
              <a:rPr lang="en-US" sz="2800" dirty="0" smtClean="0">
                <a:latin typeface="Magneto" pitchFamily="82" charset="0"/>
              </a:rPr>
              <a:t> ~</a:t>
            </a:r>
          </a:p>
          <a:p>
            <a:r>
              <a:rPr lang="en-US" sz="2800" dirty="0" smtClean="0">
                <a:latin typeface="Magneto" pitchFamily="82" charset="0"/>
              </a:rPr>
              <a:t>   The emotions</a:t>
            </a:r>
            <a:endParaRPr lang="en-US" sz="2800" dirty="0">
              <a:latin typeface="Magneto" pitchFamily="8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263" y="2487882"/>
            <a:ext cx="28999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Proverbs</a:t>
            </a:r>
            <a:r>
              <a:rPr lang="en-US" sz="2800" dirty="0" smtClean="0">
                <a:latin typeface="Magneto" pitchFamily="82" charset="0"/>
              </a:rPr>
              <a:t> ~</a:t>
            </a:r>
          </a:p>
          <a:p>
            <a:r>
              <a:rPr lang="en-US" sz="2800" dirty="0" smtClean="0">
                <a:latin typeface="Magneto" pitchFamily="82" charset="0"/>
              </a:rPr>
              <a:t>   The mind</a:t>
            </a:r>
            <a:endParaRPr lang="en-US" sz="2800" dirty="0">
              <a:latin typeface="Magneto" pitchFamily="8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263" y="3351618"/>
            <a:ext cx="30305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Ecclesiastes</a:t>
            </a:r>
            <a:r>
              <a:rPr lang="en-US" sz="2800" dirty="0" smtClean="0">
                <a:latin typeface="Magneto" pitchFamily="82" charset="0"/>
              </a:rPr>
              <a:t> ~</a:t>
            </a:r>
          </a:p>
          <a:p>
            <a:r>
              <a:rPr lang="en-US" sz="2800" dirty="0" smtClean="0">
                <a:latin typeface="Magneto" pitchFamily="82" charset="0"/>
              </a:rPr>
              <a:t>   The will</a:t>
            </a:r>
            <a:endParaRPr lang="en-US" sz="2800" dirty="0">
              <a:latin typeface="Magneto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0263" y="4731653"/>
            <a:ext cx="3949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Song of Solomon </a:t>
            </a:r>
            <a:r>
              <a:rPr lang="en-US" sz="2800" dirty="0" smtClean="0">
                <a:latin typeface="Magneto" pitchFamily="82" charset="0"/>
              </a:rPr>
              <a:t>~</a:t>
            </a:r>
            <a:r>
              <a:rPr lang="en-US" sz="2800" dirty="0" smtClean="0">
                <a:solidFill>
                  <a:srgbClr val="FFFF00"/>
                </a:solidFill>
                <a:latin typeface="Magneto" pitchFamily="82" charset="0"/>
              </a:rPr>
              <a:t> </a:t>
            </a:r>
            <a:endParaRPr lang="en-US" sz="2800" dirty="0">
              <a:solidFill>
                <a:srgbClr val="FFFF00"/>
              </a:solidFill>
              <a:latin typeface="Magneto" pitchFamily="82" charset="0"/>
            </a:endParaRPr>
          </a:p>
        </p:txBody>
      </p:sp>
      <p:sp>
        <p:nvSpPr>
          <p:cNvPr id="16" name="Right Brace 15"/>
          <p:cNvSpPr/>
          <p:nvPr/>
        </p:nvSpPr>
        <p:spPr>
          <a:xfrm>
            <a:off x="3487782" y="1711234"/>
            <a:ext cx="548640" cy="2481943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140926" y="2690952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Magneto" pitchFamily="82" charset="0"/>
              </a:rPr>
              <a:t> The</a:t>
            </a:r>
            <a:r>
              <a:rPr lang="en-US" sz="2800" dirty="0" smtClean="0">
                <a:latin typeface="Magneto" pitchFamily="82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Magneto" pitchFamily="82" charset="0"/>
              </a:rPr>
              <a:t>soul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97681" y="685800"/>
            <a:ext cx="2325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Magneto" pitchFamily="82" charset="0"/>
              </a:rPr>
              <a:t>The spirit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78085" y="4737463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Magneto" pitchFamily="82" charset="0"/>
              </a:rPr>
              <a:t>The body</a:t>
            </a:r>
            <a:endParaRPr lang="en-US" sz="2800" dirty="0" smtClean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0" grpId="0"/>
      <p:bldP spid="10" grpId="1"/>
      <p:bldP spid="13" grpId="0"/>
      <p:bldP spid="13" grpId="1"/>
      <p:bldP spid="14" grpId="0"/>
      <p:bldP spid="14" grpId="1"/>
      <p:bldP spid="15" grpId="0"/>
      <p:bldP spid="15" grpId="1"/>
      <p:bldP spid="16" grpId="0" animBg="1"/>
      <p:bldP spid="16" grpId="1" animBg="1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PROVERBS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199" y="685800"/>
            <a:ext cx="7696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Song of Solomon </a:t>
            </a:r>
            <a:r>
              <a:rPr lang="en-US" sz="3200" dirty="0" smtClean="0">
                <a:latin typeface="Magneto" pitchFamily="82" charset="0"/>
              </a:rPr>
              <a:t>~ young man</a:t>
            </a:r>
            <a:endParaRPr lang="en-US" sz="3200" dirty="0">
              <a:solidFill>
                <a:srgbClr val="FFFF00"/>
              </a:solidFill>
              <a:latin typeface="Magneto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1" y="122938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Proverbs </a:t>
            </a:r>
            <a:r>
              <a:rPr lang="en-US" sz="3200" dirty="0" smtClean="0">
                <a:latin typeface="Magneto" pitchFamily="82" charset="0"/>
              </a:rPr>
              <a:t>~ middle aged</a:t>
            </a:r>
            <a:endParaRPr lang="en-US" sz="3200" dirty="0">
              <a:solidFill>
                <a:srgbClr val="FFFF00"/>
              </a:solidFill>
              <a:latin typeface="Magneto" pitchFamily="8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175506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Ecclesiastes </a:t>
            </a:r>
            <a:r>
              <a:rPr lang="en-US" sz="3200" dirty="0" smtClean="0">
                <a:latin typeface="Magneto" pitchFamily="82" charset="0"/>
              </a:rPr>
              <a:t>~ old man</a:t>
            </a:r>
            <a:endParaRPr lang="en-US" sz="3200" dirty="0">
              <a:solidFill>
                <a:srgbClr val="FFFF00"/>
              </a:solidFill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2" grpId="0"/>
      <p:bldP spid="12" grpId="1"/>
      <p:bldP spid="20" grpId="0"/>
      <p:bldP spid="2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PROVERBS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199" y="685800"/>
            <a:ext cx="7696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1-22:16 ~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Proverbs of Solomon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1" y="122938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22:17-24 ~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Sayings of the wise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2234625"/>
            <a:ext cx="586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25-29 ~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Proverbs of Solomon </a:t>
            </a:r>
            <a:r>
              <a:rPr lang="en-US" sz="3200" dirty="0" smtClean="0">
                <a:latin typeface="+mj-lt"/>
              </a:rPr>
              <a:t>(collected by Hezekiah's men)</a:t>
            </a:r>
            <a:endParaRPr lang="en-US" sz="32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733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30 ~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Words of Agur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245321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31 ~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Words of King Lemuel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5243052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vv. 10-31 ~ </a:t>
            </a:r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Virtuous woman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Outline of Proverbs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500" tmFilter="0,0; .5, 0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8" grpId="2"/>
      <p:bldP spid="12" grpId="0"/>
      <p:bldP spid="12" grpId="1"/>
      <p:bldP spid="12" grpId="2"/>
      <p:bldP spid="20" grpId="0"/>
      <p:bldP spid="20" grpId="1"/>
      <p:bldP spid="20" grpId="2"/>
      <p:bldP spid="6" grpId="0"/>
      <p:bldP spid="6" grpId="1"/>
      <p:bldP spid="6" grpId="2"/>
      <p:bldP spid="7" grpId="0"/>
      <p:bldP spid="7" grpId="1"/>
      <p:bldP spid="10" grpId="0"/>
      <p:bldP spid="10" grpId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PROVERBS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199" y="685800"/>
            <a:ext cx="7696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Wisdom</a:t>
            </a:r>
            <a:r>
              <a:rPr lang="en-US" sz="3200" dirty="0" smtClean="0">
                <a:latin typeface="+mj-lt"/>
              </a:rPr>
              <a:t> ~ </a:t>
            </a:r>
            <a:r>
              <a:rPr lang="en-US" sz="3200" b="1" i="1" dirty="0" err="1" smtClean="0">
                <a:solidFill>
                  <a:schemeClr val="bg1"/>
                </a:solidFill>
              </a:rPr>
              <a:t>hokmah</a:t>
            </a:r>
            <a:r>
              <a:rPr lang="en-US" sz="3200" b="1" i="1" dirty="0" smtClean="0">
                <a:solidFill>
                  <a:schemeClr val="bg1"/>
                </a:solidFill>
              </a:rPr>
              <a:t> </a:t>
            </a:r>
            <a:r>
              <a:rPr lang="en-US" sz="3200" i="1" dirty="0" smtClean="0">
                <a:latin typeface="+mj-lt"/>
              </a:rPr>
              <a:t>– 45x</a:t>
            </a:r>
            <a:r>
              <a:rPr lang="en-US" sz="3200" dirty="0" smtClean="0">
                <a:latin typeface="+mj-lt"/>
              </a:rPr>
              <a:t> 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PROVERBS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199" y="685800"/>
            <a:ext cx="769620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aseline="30000" dirty="0" smtClean="0">
                <a:latin typeface="+mj-lt"/>
              </a:rPr>
              <a:t>13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i="1" dirty="0" smtClean="0">
                <a:solidFill>
                  <a:schemeClr val="bg1"/>
                </a:solidFill>
                <a:latin typeface="+mj-lt"/>
              </a:rPr>
              <a:t>Who is wise and understanding among you? Let him show by good conduct that his works are done in the meekness of wisdom. </a:t>
            </a:r>
            <a:r>
              <a:rPr lang="en-US" sz="2300" baseline="30000" dirty="0" smtClean="0">
                <a:latin typeface="+mj-lt"/>
              </a:rPr>
              <a:t>14 </a:t>
            </a:r>
            <a:r>
              <a:rPr lang="en-US" sz="2300" i="1" dirty="0" smtClean="0">
                <a:solidFill>
                  <a:schemeClr val="bg1"/>
                </a:solidFill>
                <a:latin typeface="+mj-lt"/>
              </a:rPr>
              <a:t>But if you have bitter envy and self-seeking in your</a:t>
            </a:r>
            <a:endParaRPr lang="en-US" sz="23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079008"/>
            <a:ext cx="5867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i="1" dirty="0" smtClean="0">
                <a:solidFill>
                  <a:schemeClr val="bg1"/>
                </a:solidFill>
                <a:latin typeface="+mj-lt"/>
              </a:rPr>
              <a:t>hearts, do not boast and lie against the truth. </a:t>
            </a:r>
            <a:r>
              <a:rPr lang="en-US" sz="2300" baseline="30000" dirty="0" smtClean="0">
                <a:latin typeface="+mj-lt"/>
              </a:rPr>
              <a:t>15 </a:t>
            </a:r>
            <a:r>
              <a:rPr lang="en-US" sz="2300" i="1" dirty="0" smtClean="0">
                <a:solidFill>
                  <a:schemeClr val="bg1"/>
                </a:solidFill>
                <a:latin typeface="+mj-lt"/>
              </a:rPr>
              <a:t>This wisdom does not descend from above, but is earthly, sensual, demonic. </a:t>
            </a:r>
            <a:r>
              <a:rPr lang="en-US" sz="2300" baseline="30000" dirty="0" smtClean="0">
                <a:latin typeface="+mj-lt"/>
              </a:rPr>
              <a:t>16 </a:t>
            </a:r>
            <a:r>
              <a:rPr lang="en-US" sz="2300" i="1" dirty="0" smtClean="0">
                <a:solidFill>
                  <a:schemeClr val="bg1"/>
                </a:solidFill>
                <a:latin typeface="+mj-lt"/>
              </a:rPr>
              <a:t>For where envy and self-seeking exist, confusion and every evil thing are there. </a:t>
            </a:r>
            <a:r>
              <a:rPr lang="en-US" sz="2300" baseline="30000" dirty="0" smtClean="0">
                <a:latin typeface="+mj-lt"/>
              </a:rPr>
              <a:t>17 </a:t>
            </a:r>
            <a:r>
              <a:rPr lang="en-US" sz="2300" i="1" dirty="0" smtClean="0">
                <a:solidFill>
                  <a:schemeClr val="bg1"/>
                </a:solidFill>
                <a:latin typeface="+mj-lt"/>
              </a:rPr>
              <a:t>But the wisdom that is from above is first pure, then peaceable, gentle, willing to yield, full of mercy and good fruits, without partiality and without hypocrisy.</a:t>
            </a:r>
            <a:endParaRPr lang="en-US" sz="2300" dirty="0" smtClean="0">
              <a:solidFill>
                <a:schemeClr val="bg1"/>
              </a:solidFill>
              <a:latin typeface="+mj-lt"/>
            </a:endParaRPr>
          </a:p>
          <a:p>
            <a:endParaRPr lang="en-US" sz="2300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James 3.13-17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4" grpId="0"/>
      <p:bldP spid="4" grpId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PROVERBS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81428" y="1643742"/>
            <a:ext cx="5486400" cy="357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9" name="TextBox 8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 A Proverbs </a:t>
            </a:r>
            <a:r>
              <a:rPr lang="en-US" sz="2800" dirty="0" err="1" smtClean="0">
                <a:latin typeface="Magneto" pitchFamily="82" charset="0"/>
              </a:rPr>
              <a:t>wordle</a:t>
            </a:r>
            <a:endParaRPr lang="en-US" sz="2800" dirty="0" smtClean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Magneto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3386</TotalTime>
  <Words>328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103</cp:revision>
  <dcterms:created xsi:type="dcterms:W3CDTF">2009-08-20T03:32:28Z</dcterms:created>
  <dcterms:modified xsi:type="dcterms:W3CDTF">2009-08-24T20:37:43Z</dcterms:modified>
</cp:coreProperties>
</file>